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8" r:id="rId3"/>
    <p:sldId id="263" r:id="rId4"/>
    <p:sldId id="278" r:id="rId5"/>
    <p:sldId id="279" r:id="rId6"/>
    <p:sldId id="262" r:id="rId7"/>
    <p:sldId id="277" r:id="rId8"/>
    <p:sldId id="284" r:id="rId9"/>
    <p:sldId id="272" r:id="rId10"/>
    <p:sldId id="289" r:id="rId11"/>
    <p:sldId id="280" r:id="rId12"/>
    <p:sldId id="282" r:id="rId13"/>
    <p:sldId id="281" r:id="rId14"/>
    <p:sldId id="286" r:id="rId15"/>
    <p:sldId id="285" r:id="rId16"/>
    <p:sldId id="287" r:id="rId17"/>
  </p:sldIdLst>
  <p:sldSz cx="12192000" cy="68580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47"/>
    <a:srgbClr val="D900DB"/>
    <a:srgbClr val="0082B2"/>
    <a:srgbClr val="509520"/>
    <a:srgbClr val="FF3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94"/>
    <p:restoredTop sz="94655"/>
  </p:normalViewPr>
  <p:slideViewPr>
    <p:cSldViewPr snapToGrid="0">
      <p:cViewPr varScale="1">
        <p:scale>
          <a:sx n="94" d="100"/>
          <a:sy n="94" d="100"/>
        </p:scale>
        <p:origin x="544" y="18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31E2B0-E10F-1F4E-9651-161F90078172}" type="datetimeFigureOut">
              <a:rPr lang="en-US"/>
              <a:pPr>
                <a:defRPr/>
              </a:pPr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B2043A7-716B-334D-9402-58DF2EA26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3DD3B83-9496-6D4B-9500-D8C15C1CB88D}" type="datetimeFigureOut">
              <a:rPr lang="en-US" altLang="en-US"/>
              <a:pPr>
                <a:defRPr/>
              </a:pPr>
              <a:t>9/12/17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5695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4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6070" indent="9525">
              <a:buChar char="•"/>
            </a:pPr>
            <a:r>
              <a:rPr lang="en-US" dirty="0"/>
              <a:t>Supervised learning is not applicable due to the absence of manually annotated data(rising stars) for this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17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2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lide_1_Tex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Internal_logo_wide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BM_logo_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38850"/>
            <a:ext cx="812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93713"/>
            <a:ext cx="329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29512"/>
            <a:ext cx="6705600" cy="1471837"/>
          </a:xfrm>
        </p:spPr>
        <p:txBody>
          <a:bodyPr lIns="91427" tIns="45714" rIns="91427" bIns="45714" anchor="b"/>
          <a:lstStyle>
            <a:lvl1pPr>
              <a:lnSpc>
                <a:spcPct val="90000"/>
              </a:lnSpc>
              <a:defRPr sz="5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835"/>
            <a:ext cx="6705600" cy="1750979"/>
          </a:xfrm>
        </p:spPr>
        <p:txBody>
          <a:bodyPr lIns="91427" tIns="45714" rIns="91427" bIns="45714"/>
          <a:lstStyle>
            <a:lvl1pPr marL="0" indent="0">
              <a:buFontTx/>
              <a:buNone/>
              <a:defRPr sz="2400" b="1">
                <a:solidFill>
                  <a:srgbClr val="00B2F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0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6833"/>
            <a:ext cx="10972800" cy="607980"/>
          </a:xfrm>
        </p:spPr>
        <p:txBody>
          <a:bodyPr lIns="91427" tIns="45714" rIns="91427" bIns="45714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9600" y="1601893"/>
            <a:ext cx="10972800" cy="4567770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 marL="608955" indent="-304477">
              <a:buFont typeface="Arial" pitchFamily="34" charset="0"/>
              <a:buChar char="−"/>
              <a:defRPr sz="2400"/>
            </a:lvl2pPr>
            <a:lvl3pPr marL="913432">
              <a:buFont typeface="Arial" pitchFamily="34" charset="0"/>
              <a:buChar char="−"/>
              <a:defRPr sz="2100"/>
            </a:lvl3pPr>
            <a:lvl4pPr marL="1217910">
              <a:buFont typeface="Arial" pitchFamily="34" charset="0"/>
              <a:buChar char="−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0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80"/>
            <a:ext cx="5386917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80"/>
            <a:ext cx="5389033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90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3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9717" y="4800388"/>
            <a:ext cx="7315200" cy="566742"/>
          </a:xfrm>
        </p:spPr>
        <p:txBody>
          <a:bodyPr lIns="91427" tIns="45714" rIns="91427" bIns="45714"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269"/>
            <a:ext cx="7315200" cy="41152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4300"/>
            </a:lvl1pPr>
            <a:lvl2pPr marL="608955" indent="0">
              <a:buNone/>
              <a:defRPr sz="3700"/>
            </a:lvl2pPr>
            <a:lvl3pPr marL="1217910" indent="0">
              <a:buNone/>
              <a:defRPr sz="3200"/>
            </a:lvl3pPr>
            <a:lvl4pPr marL="1826864" indent="0">
              <a:buNone/>
              <a:defRPr sz="2700"/>
            </a:lvl4pPr>
            <a:lvl5pPr marL="2435819" indent="0">
              <a:buNone/>
              <a:defRPr sz="2700"/>
            </a:lvl5pPr>
            <a:lvl6pPr marL="3044775" indent="0">
              <a:buNone/>
              <a:defRPr sz="2700"/>
            </a:lvl6pPr>
            <a:lvl7pPr marL="3653730" indent="0">
              <a:buNone/>
              <a:defRPr sz="2700"/>
            </a:lvl7pPr>
            <a:lvl8pPr marL="4262684" indent="0">
              <a:buNone/>
              <a:defRPr sz="2700"/>
            </a:lvl8pPr>
            <a:lvl9pPr marL="4871639" indent="0">
              <a:buNone/>
              <a:defRPr sz="27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131"/>
            <a:ext cx="7315200" cy="805705"/>
          </a:xfrm>
        </p:spPr>
        <p:txBody>
          <a:bodyPr lIns="91427" tIns="45714" rIns="91427" bIns="45714"/>
          <a:lstStyle>
            <a:lvl1pPr marL="0" indent="0">
              <a:buNone/>
              <a:defRPr sz="1900"/>
            </a:lvl1pPr>
            <a:lvl2pPr marL="608955" indent="0">
              <a:buNone/>
              <a:defRPr sz="1600"/>
            </a:lvl2pPr>
            <a:lvl3pPr marL="1217910" indent="0">
              <a:buNone/>
              <a:defRPr sz="1300"/>
            </a:lvl3pPr>
            <a:lvl4pPr marL="1826864" indent="0">
              <a:buNone/>
              <a:defRPr sz="1200"/>
            </a:lvl4pPr>
            <a:lvl5pPr marL="2435819" indent="0">
              <a:buNone/>
              <a:defRPr sz="1200"/>
            </a:lvl5pPr>
            <a:lvl6pPr marL="3044775" indent="0">
              <a:buNone/>
              <a:defRPr sz="1200"/>
            </a:lvl6pPr>
            <a:lvl7pPr marL="3653730" indent="0">
              <a:buNone/>
              <a:defRPr sz="1200"/>
            </a:lvl7pPr>
            <a:lvl8pPr marL="4262684" indent="0">
              <a:buNone/>
              <a:defRPr sz="1200"/>
            </a:lvl8pPr>
            <a:lvl9pPr marL="48716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4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/>
        </p:nvSpPr>
        <p:spPr bwMode="auto">
          <a:xfrm>
            <a:off x="617538" y="458788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endParaRPr lang="en-US"/>
          </a:p>
        </p:txBody>
      </p:sp>
      <p:pic>
        <p:nvPicPr>
          <p:cNvPr id="1027" name="Picture 8" descr="IBM_logo_blu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0" y="153988"/>
            <a:ext cx="622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609600" y="6530975"/>
            <a:ext cx="447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100">
                <a:solidFill>
                  <a:srgbClr val="004266"/>
                </a:solidFill>
                <a:ea typeface="ヒラギノ角ゴ Pro W3" charset="-128"/>
              </a:rPr>
              <a:t>© IBM 2016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8583613" y="6596063"/>
            <a:ext cx="33575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4" rIns="91427" bIns="4571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5CCCC178-2644-1948-9E4F-8AE4A97C3128}" type="slidenum">
              <a:rPr lang="en-US" altLang="en-US" sz="1300" smtClean="0">
                <a:solidFill>
                  <a:srgbClr val="004266"/>
                </a:solidFill>
                <a:ea typeface="ヒラギノ角ゴ Pro W3" charset="-128"/>
              </a:rPr>
              <a:pPr algn="r" eaLnBrk="1" hangingPunct="1">
                <a:defRPr/>
              </a:pPr>
              <a:t>‹#›</a:t>
            </a:fld>
            <a:endParaRPr lang="en-US" altLang="en-US" sz="1300">
              <a:solidFill>
                <a:srgbClr val="004266"/>
              </a:solidFill>
              <a:ea typeface="ヒラギノ角ゴ Pro W3" charset="-128"/>
            </a:endParaRPr>
          </a:p>
        </p:txBody>
      </p:sp>
      <p:pic>
        <p:nvPicPr>
          <p:cNvPr id="10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8913"/>
            <a:ext cx="22352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8955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6pPr>
      <a:lvl7pPr marL="121791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7pPr>
      <a:lvl8pPr marL="1826864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8pPr>
      <a:lvl9pPr marL="2435819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064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12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2160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738438" indent="-301625" algn="l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334925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6pPr>
      <a:lvl7pPr marL="395820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7pPr>
      <a:lvl8pPr marL="456716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8pPr>
      <a:lvl9pPr marL="517611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5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1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6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1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7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73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8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63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ubtitle 1"/>
          <p:cNvSpPr>
            <a:spLocks noGrp="1"/>
          </p:cNvSpPr>
          <p:nvPr>
            <p:ph type="subTitle" idx="1"/>
          </p:nvPr>
        </p:nvSpPr>
        <p:spPr bwMode="auto">
          <a:xfrm>
            <a:off x="496888" y="4992688"/>
            <a:ext cx="6705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 smtClean="0">
                <a:ea typeface="MS PGothic" charset="-128"/>
                <a:cs typeface="Arial"/>
              </a:rPr>
              <a:t>Lin, </a:t>
            </a:r>
            <a:r>
              <a:rPr lang="en-US" altLang="en-US" sz="2000" dirty="0" err="1">
                <a:ea typeface="MS PGothic" charset="-128"/>
                <a:cs typeface="Arial"/>
              </a:rPr>
              <a:t>Yuchen</a:t>
            </a:r>
            <a:r>
              <a:rPr lang="en-US" altLang="en-US" sz="2000" dirty="0">
                <a:ea typeface="MS PGothic" charset="-128"/>
                <a:cs typeface="Arial"/>
              </a:rPr>
              <a:t>, </a:t>
            </a:r>
            <a:r>
              <a:rPr lang="en-US" altLang="en-US" sz="2000" dirty="0" err="1">
                <a:ea typeface="MS PGothic" charset="-128"/>
                <a:cs typeface="Arial"/>
              </a:rPr>
              <a:t>Chengxi</a:t>
            </a:r>
            <a:endParaRPr lang="en-US" altLang="en-US" sz="2000" dirty="0">
              <a:ea typeface="MS PGothic" charset="-128"/>
            </a:endParaRPr>
          </a:p>
          <a:p>
            <a:r>
              <a:rPr lang="en-US" altLang="en-US" sz="2000" dirty="0" smtClean="0">
                <a:ea typeface="MS PGothic" charset="-128"/>
              </a:rPr>
              <a:t>Sept 12, </a:t>
            </a:r>
            <a:r>
              <a:rPr lang="en-US" altLang="en-US" sz="2000" dirty="0">
                <a:ea typeface="MS PGothic" charset="-128"/>
              </a:rPr>
              <a:t>2017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363" y="2971800"/>
            <a:ext cx="7613650" cy="1689100"/>
          </a:xfrm>
        </p:spPr>
        <p:txBody>
          <a:bodyPr lIns="91427" tIns="45714" rIns="91427" bIns="45714"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5pPr>
            <a:lvl6pPr marL="608955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6pPr>
            <a:lvl7pPr marL="1217910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7pPr>
            <a:lvl8pPr marL="1826864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8pPr>
            <a:lvl9pPr marL="2435819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3200" b="0" dirty="0"/>
              <a:t>Rising </a:t>
            </a:r>
            <a:r>
              <a:rPr lang="en-US" sz="3200" b="0" dirty="0" smtClean="0"/>
              <a:t>Star Update</a:t>
            </a:r>
            <a:endParaRPr lang="en-US" sz="3200" b="0" dirty="0">
              <a:solidFill>
                <a:schemeClr val="bg1">
                  <a:lumMod val="25000"/>
                </a:schemeClr>
              </a:solidFill>
              <a:latin typeface="Helvetica Neue Thin"/>
              <a:cs typeface="Helvetica Neue Th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6" y="1207797"/>
            <a:ext cx="6429182" cy="565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</a:t>
            </a:r>
            <a:r>
              <a:rPr lang="en-US" dirty="0"/>
              <a:t>Validation</a:t>
            </a:r>
          </a:p>
        </p:txBody>
      </p:sp>
      <p:sp>
        <p:nvSpPr>
          <p:cNvPr id="5" name="Oval 4"/>
          <p:cNvSpPr/>
          <p:nvPr/>
        </p:nvSpPr>
        <p:spPr>
          <a:xfrm>
            <a:off x="875211" y="2534194"/>
            <a:ext cx="4036423" cy="284770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3029719">
            <a:off x="595055" y="5206289"/>
            <a:ext cx="1914821" cy="93304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836693"/>
              </p:ext>
            </p:extLst>
          </p:nvPr>
        </p:nvGraphicFramePr>
        <p:xfrm>
          <a:off x="6034454" y="2458694"/>
          <a:ext cx="5486400" cy="2617695"/>
        </p:xfrm>
        <a:graphic>
          <a:graphicData uri="http://schemas.openxmlformats.org/drawingml/2006/table">
            <a:tbl>
              <a:tblPr bandRow="1" bandCol="1">
                <a:tableStyleId>{1E171933-4619-4E11-9A3F-F7608DF75F80}</a:tableStyleId>
              </a:tblPr>
              <a:tblGrid>
                <a:gridCol w="1997922"/>
                <a:gridCol w="1659678"/>
                <a:gridCol w="1828800"/>
              </a:tblGrid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N = 501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Predict: 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Predict: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Annotated: 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TN = 362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FP = 54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</a:tr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Annotated: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FN = 30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TP = 57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57414" y="1107265"/>
            <a:ext cx="38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Confusion matrix: </a:t>
            </a:r>
          </a:p>
          <a:p>
            <a:r>
              <a:rPr lang="en-US" sz="2400" dirty="0" smtClean="0"/>
              <a:t>KOL = 1, Others = 0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8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Validation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1600200"/>
            <a:ext cx="725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Confusion matrix: KOL = 1, Others = 0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01937" y="3173512"/>
                <a:ext cx="6255174" cy="1070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𝐀𝐜𝐜𝐮𝐫𝐚𝐜𝐲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𝑇𝑁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0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57+362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501</m:t>
                          </m:r>
                        </m:den>
                      </m:f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𝟖𝟑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𝟔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 %</m:t>
                      </m:r>
                    </m:oMath>
                  </m:oMathPara>
                </a14:m>
                <a:endParaRPr lang="en-US" sz="2400" b="1" dirty="0" smtClean="0"/>
              </a:p>
              <a:p>
                <a:endParaRPr lang="en-US" sz="24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937" y="3173512"/>
                <a:ext cx="6255174" cy="1070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289494"/>
              </p:ext>
            </p:extLst>
          </p:nvPr>
        </p:nvGraphicFramePr>
        <p:xfrm>
          <a:off x="234889" y="2576930"/>
          <a:ext cx="5486400" cy="2617695"/>
        </p:xfrm>
        <a:graphic>
          <a:graphicData uri="http://schemas.openxmlformats.org/drawingml/2006/table">
            <a:tbl>
              <a:tblPr bandRow="1" bandCol="1">
                <a:tableStyleId>{1E171933-4619-4E11-9A3F-F7608DF75F80}</a:tableStyleId>
              </a:tblPr>
              <a:tblGrid>
                <a:gridCol w="1997922"/>
                <a:gridCol w="1659678"/>
                <a:gridCol w="1828800"/>
              </a:tblGrid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N = 501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Predict: 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Predict: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Annotated: 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TN = 362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FP = 54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Annotated: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FN = 30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TP = 57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891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09600" y="890823"/>
            <a:ext cx="6906453" cy="59671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</a:t>
            </a:r>
            <a:r>
              <a:rPr lang="en-US" dirty="0"/>
              <a:t>Validation</a:t>
            </a:r>
          </a:p>
        </p:txBody>
      </p:sp>
      <p:sp>
        <p:nvSpPr>
          <p:cNvPr id="5" name="Oval 4"/>
          <p:cNvSpPr/>
          <p:nvPr/>
        </p:nvSpPr>
        <p:spPr>
          <a:xfrm>
            <a:off x="1334207" y="2238780"/>
            <a:ext cx="4381500" cy="327126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91357" y="3886200"/>
            <a:ext cx="2110922" cy="1452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3029719">
            <a:off x="1098529" y="5360412"/>
            <a:ext cx="1914821" cy="89588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2"/>
          </p:cNvCxnSpPr>
          <p:nvPr/>
        </p:nvCxnSpPr>
        <p:spPr>
          <a:xfrm flipH="1" flipV="1">
            <a:off x="914400" y="4519749"/>
            <a:ext cx="476957" cy="92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690" y="4167051"/>
            <a:ext cx="134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Rising star(FP) = 54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25818" y="57404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Rising stars</a:t>
            </a:r>
            <a:r>
              <a:rPr lang="en-US" b="1" dirty="0"/>
              <a:t>: FP = </a:t>
            </a:r>
            <a:r>
              <a:rPr lang="en-US" b="1" dirty="0" smtClean="0"/>
              <a:t>54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Percentage of Rising Stars: 54/501 = 10.8%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2058" y="1072105"/>
            <a:ext cx="4585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Rising Star </a:t>
            </a:r>
            <a:r>
              <a:rPr lang="en-US" b="1" dirty="0" smtClean="0">
                <a:solidFill>
                  <a:srgbClr val="FF0000"/>
                </a:solidFill>
              </a:rPr>
              <a:t>Definition</a:t>
            </a:r>
            <a:r>
              <a:rPr lang="en-US" dirty="0" smtClean="0"/>
              <a:t>: who is predict to be KOL but was not manually annotated, which is FP group in confusion matrix.</a:t>
            </a:r>
            <a:endParaRPr 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0899420"/>
              </p:ext>
            </p:extLst>
          </p:nvPr>
        </p:nvGraphicFramePr>
        <p:xfrm>
          <a:off x="6034454" y="2458694"/>
          <a:ext cx="5486400" cy="2617695"/>
        </p:xfrm>
        <a:graphic>
          <a:graphicData uri="http://schemas.openxmlformats.org/drawingml/2006/table">
            <a:tbl>
              <a:tblPr bandRow="1" bandCol="1">
                <a:tableStyleId>{1E171933-4619-4E11-9A3F-F7608DF75F80}</a:tableStyleId>
              </a:tblPr>
              <a:tblGrid>
                <a:gridCol w="1997922"/>
                <a:gridCol w="1659678"/>
                <a:gridCol w="1828800"/>
              </a:tblGrid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N = 501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Predict: 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Predict: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Annotated: 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TN = 362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FP = 54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5E47"/>
                    </a:solidFill>
                  </a:tcPr>
                </a:tc>
              </a:tr>
              <a:tr h="87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/>
                        <a:t>Annotated: 1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2400" b="0" kern="1200" dirty="0">
                        <a:solidFill>
                          <a:schemeClr val="tx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FN = 30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kern="1200" dirty="0" smtClean="0">
                          <a:solidFill>
                            <a:schemeClr val="bg1"/>
                          </a:solidFill>
                        </a:rPr>
                        <a:t>TP = 57</a:t>
                      </a:r>
                      <a:endParaRPr lang="en-US" sz="2400" b="0" kern="1200" dirty="0">
                        <a:solidFill>
                          <a:schemeClr val="bg1"/>
                        </a:solidFill>
                        <a:latin typeface="Arial" charset="0"/>
                        <a:ea typeface="MS PGothic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6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Validation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839753" y="1484222"/>
            <a:ext cx="4921591" cy="4567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4222"/>
            <a:ext cx="4983298" cy="430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9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Validation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1071747423"/>
              </p:ext>
            </p:extLst>
          </p:nvPr>
        </p:nvGraphicFramePr>
        <p:xfrm>
          <a:off x="2384612" y="1565757"/>
          <a:ext cx="7138119" cy="30416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07066"/>
                <a:gridCol w="1045749"/>
                <a:gridCol w="1381884"/>
                <a:gridCol w="1493928"/>
                <a:gridCol w="1309492"/>
              </a:tblGrid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SJR score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press_count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event_count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trials_count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HBE_UR_00008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</a:rPr>
                        <a:t>753.495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32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HBE_IDN_5002127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</a:rPr>
                        <a:t>818.145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>
                          <a:effectLst/>
                        </a:rPr>
                        <a:t>18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20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HBE_IDN_5002891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747.49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26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13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HBE_ONC_1002893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924.432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122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u="none" strike="noStrike">
                          <a:effectLst/>
                        </a:rPr>
                        <a:t>HBE_ONC_1000504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752.811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de-DE" sz="1600" u="none" strike="noStrike">
                          <a:effectLst/>
                        </a:rPr>
                        <a:t>HBE_ONC_1000509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</a:rPr>
                        <a:t>950.315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42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2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HBE_IDN_5002200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>
                          <a:effectLst/>
                        </a:rPr>
                        <a:t>779.395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32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450778" y="4978373"/>
            <a:ext cx="529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rPr>
              <a:t>7 rising stars according to our model</a:t>
            </a:r>
          </a:p>
        </p:txBody>
      </p:sp>
    </p:spTree>
    <p:extLst>
      <p:ext uri="{BB962C8B-B14F-4D97-AF65-F5344CB8AC3E}">
        <p14:creationId xmlns:p14="http://schemas.microsoft.com/office/powerpoint/2010/main" val="15786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Validation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1239016"/>
            <a:ext cx="9920582" cy="4930009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1239016"/>
            <a:ext cx="10554788" cy="52453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17249" y="6115015"/>
            <a:ext cx="314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Year since first publication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4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ine </a:t>
            </a:r>
            <a:r>
              <a:rPr lang="en-US" dirty="0"/>
              <a:t>tune the model 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author position in publication </a:t>
            </a:r>
          </a:p>
          <a:p>
            <a:pPr lvl="1"/>
            <a:r>
              <a:rPr lang="en-US" dirty="0" smtClean="0"/>
              <a:t>linkage to existing 100 KOLs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Improve model accuracy with access to publication-wise citation data with potential funding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smtClean="0"/>
              <a:t>Methodology: K-means (Lin)</a:t>
            </a:r>
          </a:p>
          <a:p>
            <a:r>
              <a:rPr lang="en-US" dirty="0" smtClean="0"/>
              <a:t>Update (Yuchen)</a:t>
            </a:r>
          </a:p>
          <a:p>
            <a:r>
              <a:rPr lang="en-US" dirty="0" smtClean="0"/>
              <a:t>Feature Selection (Yuchen)</a:t>
            </a:r>
          </a:p>
          <a:p>
            <a:r>
              <a:rPr lang="en-US" dirty="0" smtClean="0"/>
              <a:t>Modeling (</a:t>
            </a:r>
            <a:r>
              <a:rPr lang="en-US" dirty="0" err="1" smtClean="0"/>
              <a:t>Chengxi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Result and Validation (</a:t>
            </a:r>
            <a:r>
              <a:rPr lang="en-US" dirty="0" err="1" smtClean="0"/>
              <a:t>Chengxi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Future Work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2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66725" y="1543050"/>
            <a:ext cx="10972800" cy="4567770"/>
          </a:xfrm>
        </p:spPr>
        <p:txBody>
          <a:bodyPr lIns="91427" tIns="45714" rIns="91427" bIns="45714" anchor="t"/>
          <a:lstStyle/>
          <a:p>
            <a:pPr marL="306070" indent="-306070"/>
            <a:r>
              <a:rPr lang="en-US" dirty="0" smtClean="0"/>
              <a:t>Clustering Method: K-means</a:t>
            </a:r>
            <a:endParaRPr dirty="0">
              <a:solidFill>
                <a:schemeClr val="tx1"/>
              </a:solidFill>
            </a:endParaRPr>
          </a:p>
          <a:p>
            <a:pPr marL="306070" indent="-306070"/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dirty="0">
                <a:cs typeface="Arial"/>
              </a:rPr>
              <a:t>3 steps: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Define features </a:t>
            </a:r>
          </a:p>
          <a:p>
            <a:pPr marL="306070" indent="-306070"/>
            <a:r>
              <a:rPr lang="en-US" dirty="0" smtClean="0">
                <a:solidFill>
                  <a:schemeClr val="tx1"/>
                </a:solidFill>
                <a:cs typeface="Arial"/>
              </a:rPr>
              <a:t>Train Model</a:t>
            </a:r>
            <a:endParaRPr lang="en-US" sz="1100" dirty="0">
              <a:solidFill>
                <a:schemeClr val="tx1"/>
              </a:solidFill>
              <a:latin typeface="Calibri"/>
            </a:endParaRPr>
          </a:p>
          <a:p>
            <a:pPr marL="306070" indent="-306070"/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  <a:endParaRPr lang="en-US" sz="1100" dirty="0">
              <a:solidFill>
                <a:schemeClr val="tx1"/>
              </a:solidFill>
              <a:latin typeface="Calibri"/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4" name="Picture 4" descr="model-based-clustering-mclust-plot-ggplot2-factoextra-1.png"/>
          <p:cNvPicPr>
            <a:picLocks noChangeAspect="1"/>
          </p:cNvPicPr>
          <p:nvPr/>
        </p:nvPicPr>
        <p:blipFill rotWithShape="1">
          <a:blip r:embed="rId3"/>
          <a:srcRect l="9414" t="9027" r="19875" b="9591"/>
          <a:stretch/>
        </p:blipFill>
        <p:spPr>
          <a:xfrm flipH="1">
            <a:off x="6743700" y="539151"/>
            <a:ext cx="4880469" cy="52195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703594" y="468059"/>
            <a:ext cx="12032" cy="5203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711183" y="5695950"/>
            <a:ext cx="5173579" cy="24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52569" y="592615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AC0"/>
                </a:solidFill>
              </a:rPr>
              <a:t>Indices</a:t>
            </a:r>
            <a:endParaRPr lang="en-US" dirty="0">
              <a:solidFill>
                <a:srgbClr val="007AC0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19650" y="63436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AC0"/>
                </a:solidFill>
              </a:rPr>
              <a:t>Indices</a:t>
            </a:r>
            <a:endParaRPr lang="en-US" dirty="0">
              <a:solidFill>
                <a:srgbClr val="007AC0"/>
              </a:solidFill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5350" y="13202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Rising </a:t>
            </a:r>
            <a:r>
              <a:rPr lang="en-US" b="1" dirty="0">
                <a:solidFill>
                  <a:srgbClr val="FF0000"/>
                </a:solidFill>
                <a:cs typeface="Arial"/>
              </a:rPr>
              <a:t>stars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121942" y="1691818"/>
            <a:ext cx="372979" cy="348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5625" y="4402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rgbClr val="606060"/>
                </a:solidFill>
              </a:rPr>
              <a:t>KOL</a:t>
            </a:r>
            <a:endParaRPr lang="en-US" b="1" dirty="0">
              <a:solidFill>
                <a:srgbClr val="606060"/>
              </a:solidFill>
              <a:cs typeface="Arial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7648575" y="747395"/>
            <a:ext cx="372979" cy="3489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47028" y="24288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rgbClr val="606060"/>
                </a:solidFill>
              </a:rPr>
              <a:t>Non-KOL</a:t>
            </a:r>
            <a:endParaRPr lang="en-US" dirty="0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610850" y="2733675"/>
            <a:ext cx="372979" cy="3489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12" y="-778449"/>
            <a:ext cx="6381175" cy="4567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0" y="1194813"/>
            <a:ext cx="7556500" cy="5295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9222" y="6306047"/>
            <a:ext cx="567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www.cs.cmu.edu</a:t>
            </a:r>
            <a:r>
              <a:rPr lang="en-US" dirty="0"/>
              <a:t>/~./</a:t>
            </a:r>
            <a:r>
              <a:rPr lang="en-US" dirty="0" err="1"/>
              <a:t>awm</a:t>
            </a:r>
            <a:r>
              <a:rPr lang="en-US" dirty="0"/>
              <a:t>/tutorials/kmeans11.pdf</a:t>
            </a:r>
          </a:p>
        </p:txBody>
      </p:sp>
    </p:spTree>
    <p:extLst>
      <p:ext uri="{BB962C8B-B14F-4D97-AF65-F5344CB8AC3E}">
        <p14:creationId xmlns:p14="http://schemas.microsoft.com/office/powerpoint/2010/main" val="294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K-means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12" y="-778449"/>
            <a:ext cx="6381175" cy="456723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94" y="1194813"/>
            <a:ext cx="7543800" cy="5334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0344" y="6271122"/>
            <a:ext cx="567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www.cs.cmu.edu</a:t>
            </a:r>
            <a:r>
              <a:rPr lang="en-US" dirty="0"/>
              <a:t>/~./</a:t>
            </a:r>
            <a:r>
              <a:rPr lang="en-US" dirty="0" err="1"/>
              <a:t>awm</a:t>
            </a:r>
            <a:r>
              <a:rPr lang="en-US" dirty="0"/>
              <a:t>/tutorials/kmeans11.pdf</a:t>
            </a:r>
          </a:p>
        </p:txBody>
      </p:sp>
    </p:spTree>
    <p:extLst>
      <p:ext uri="{BB962C8B-B14F-4D97-AF65-F5344CB8AC3E}">
        <p14:creationId xmlns:p14="http://schemas.microsoft.com/office/powerpoint/2010/main" val="143486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 smtClean="0"/>
              <a:t>Rejected Google citation data due to copyright issue</a:t>
            </a:r>
          </a:p>
          <a:p>
            <a:pPr marL="608637" lvl="1" indent="-306070"/>
            <a:r>
              <a:rPr lang="en-US" dirty="0" smtClean="0"/>
              <a:t>Left with SJR feature alone (Scientific Journal Ranking)</a:t>
            </a:r>
          </a:p>
          <a:p>
            <a:pPr marL="306070" indent="-306070"/>
            <a:r>
              <a:rPr lang="en-US" dirty="0" smtClean="0"/>
              <a:t>Need to feed more features into model </a:t>
            </a:r>
          </a:p>
          <a:p>
            <a:pPr marL="608637" lvl="1" indent="-306070"/>
            <a:r>
              <a:rPr lang="en-US" dirty="0"/>
              <a:t>O</a:t>
            </a:r>
            <a:r>
              <a:rPr lang="en-US" dirty="0" smtClean="0"/>
              <a:t>ne feature gets us nowhere in data science</a:t>
            </a:r>
          </a:p>
          <a:p>
            <a:pPr marL="608637" lvl="1" indent="-306070"/>
            <a:r>
              <a:rPr lang="en-US" dirty="0" smtClean="0"/>
              <a:t>Received more data regarding 600 individuals</a:t>
            </a:r>
          </a:p>
          <a:p>
            <a:pPr marL="913114" lvl="2" indent="-306070"/>
            <a:r>
              <a:rPr lang="en-US" dirty="0" smtClean="0"/>
              <a:t>Featured engineered:</a:t>
            </a:r>
          </a:p>
          <a:p>
            <a:pPr marL="1217592" lvl="3" indent="-306070"/>
            <a:r>
              <a:rPr lang="en-US" dirty="0" smtClean="0"/>
              <a:t>Number of education</a:t>
            </a:r>
          </a:p>
          <a:p>
            <a:pPr marL="1217592" lvl="3" indent="-306070"/>
            <a:r>
              <a:rPr lang="en-US" dirty="0" smtClean="0"/>
              <a:t>Weighted number of education based on institution reputation</a:t>
            </a:r>
          </a:p>
          <a:p>
            <a:pPr marL="1217592" lvl="3" indent="-306070"/>
            <a:r>
              <a:rPr lang="en-US" dirty="0" smtClean="0"/>
              <a:t>Number of awards</a:t>
            </a:r>
          </a:p>
          <a:p>
            <a:pPr marL="1217592" lvl="3" indent="-306070"/>
            <a:r>
              <a:rPr lang="en-US" dirty="0" smtClean="0"/>
              <a:t>Number of trials</a:t>
            </a:r>
          </a:p>
          <a:p>
            <a:pPr marL="1217592" lvl="3" indent="-306070"/>
            <a:r>
              <a:rPr lang="en-US" dirty="0" smtClean="0"/>
              <a:t>Number of events (conference)</a:t>
            </a:r>
          </a:p>
          <a:p>
            <a:pPr marL="1217592" lvl="3" indent="-306070"/>
            <a:r>
              <a:rPr lang="en-US" dirty="0" smtClean="0"/>
              <a:t>Number of press appeared (business wire etc.)</a:t>
            </a:r>
          </a:p>
          <a:p>
            <a:pPr marL="1217592" lvl="3" indent="-306070"/>
            <a:endParaRPr lang="en-US" dirty="0" smtClean="0"/>
          </a:p>
          <a:p>
            <a:pPr marL="1217592" lvl="3" indent="-306070"/>
            <a:endParaRPr lang="en-US" dirty="0" smtClean="0"/>
          </a:p>
          <a:p>
            <a:pPr marL="1217592" lvl="3" indent="-306070"/>
            <a:endParaRPr lang="en-US" dirty="0" smtClean="0"/>
          </a:p>
          <a:p>
            <a:pPr marL="913114" lvl="2" indent="-306070"/>
            <a:endParaRPr lang="en-US" dirty="0"/>
          </a:p>
          <a:p>
            <a:pPr marL="306070" indent="-30607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9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8248650" y="586833"/>
            <a:ext cx="3581400" cy="3848101"/>
            <a:chOff x="8458200" y="0"/>
            <a:chExt cx="3581400" cy="38481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70074" t="25368" r="12192" b="23034"/>
            <a:stretch/>
          </p:blipFill>
          <p:spPr>
            <a:xfrm>
              <a:off x="11125200" y="590550"/>
              <a:ext cx="914400" cy="2667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42118" t="11733" r="48275" b="13821"/>
            <a:stretch/>
          </p:blipFill>
          <p:spPr>
            <a:xfrm>
              <a:off x="9906000" y="0"/>
              <a:ext cx="495300" cy="38481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8250" t="18516" r="79928" b="58369"/>
            <a:stretch/>
          </p:blipFill>
          <p:spPr>
            <a:xfrm>
              <a:off x="8458200" y="1326643"/>
              <a:ext cx="609600" cy="1194813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9182100" y="384517"/>
              <a:ext cx="723900" cy="1045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9334500" y="1326643"/>
              <a:ext cx="628650" cy="25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9401175" y="2034706"/>
              <a:ext cx="438150" cy="417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9182100" y="2347951"/>
              <a:ext cx="552450" cy="111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10410825" y="384517"/>
              <a:ext cx="752475" cy="7963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0391775" y="1194813"/>
              <a:ext cx="581025" cy="273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0391775" y="2466233"/>
              <a:ext cx="723900" cy="10459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0439400" y="2222790"/>
              <a:ext cx="723900" cy="221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2"/>
              </p:nvPr>
            </p:nvSpPr>
            <p:spPr>
              <a:xfrm>
                <a:off x="609600" y="1430443"/>
                <a:ext cx="10881360" cy="4567770"/>
              </a:xfrm>
            </p:spPr>
            <p:txBody>
              <a:bodyPr numCol="1"/>
              <a:lstStyle/>
              <a:p>
                <a:r>
                  <a:rPr lang="en-US" dirty="0" smtClean="0"/>
                  <a:t>Scientific Journal Ranking(SJR) weighted sum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𝑆𝐽𝑅</m:t>
                    </m:r>
                    <m:r>
                      <a:rPr lang="en-US" b="0" i="1" smtClean="0">
                        <a:latin typeface="Cambria Math" charset="0"/>
                      </a:rPr>
                      <m:t>_</m:t>
                    </m:r>
                    <m:r>
                      <a:rPr lang="en-US" b="0" i="1" smtClean="0">
                        <a:latin typeface="Cambria Math" charset="0"/>
                      </a:rPr>
                      <m:t>𝑠𝑢𝑚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𝑆𝐽𝑅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𝑃𝑖</m:t>
                        </m:r>
                      </m:e>
                    </m:nary>
                  </m:oMath>
                </a14:m>
                <a:r>
                  <a:rPr lang="en-US" dirty="0" smtClean="0"/>
                  <a:t>, </a:t>
                </a:r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𝑃𝑖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dirty="0" err="1" smtClean="0"/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publication for each author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Press count: the total time they mentioned by media</a:t>
                </a:r>
              </a:p>
              <a:p>
                <a:r>
                  <a:rPr lang="en-US" dirty="0" smtClean="0"/>
                  <a:t>Event count: the total time they host or speak on conferences</a:t>
                </a:r>
              </a:p>
              <a:p>
                <a:r>
                  <a:rPr lang="en-US" dirty="0" smtClean="0"/>
                  <a:t>Trials count: </a:t>
                </a:r>
                <a:r>
                  <a:rPr lang="en-US" dirty="0"/>
                  <a:t>the total time </a:t>
                </a:r>
                <a:r>
                  <a:rPr lang="en-US" dirty="0" smtClean="0"/>
                  <a:t>they participated in trials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2"/>
              </p:nvPr>
            </p:nvSpPr>
            <p:spPr>
              <a:xfrm>
                <a:off x="609600" y="1430443"/>
                <a:ext cx="10881360" cy="456777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5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SJR over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18" y="1194813"/>
            <a:ext cx="10002883" cy="5127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0794" y="6322077"/>
            <a:ext cx="314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Year since first publication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 smtClean="0"/>
              <a:t>K-means Modeling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1194813"/>
            <a:ext cx="10968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Selecting the number of clusters using silhouette analysis</a:t>
            </a:r>
          </a:p>
          <a:p>
            <a:r>
              <a:rPr lang="en-US" sz="2000" dirty="0" smtClean="0"/>
              <a:t>Silhouette analysis can be used to study the separation distance between the resulting clusters.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43000" y="3943651"/>
            <a:ext cx="9753600" cy="377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44284" y="4284017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5281" y="4284017"/>
            <a:ext cx="9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9096" y="3034090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close to decision boundary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310686" y="3039232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far away from neighboring clusters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019800" y="3333750"/>
            <a:ext cx="876300" cy="1411932"/>
            <a:chOff x="5962650" y="3333750"/>
            <a:chExt cx="876300" cy="141193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5962650" y="3333750"/>
              <a:ext cx="876300" cy="609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962650" y="3943651"/>
              <a:ext cx="0" cy="8020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986588" y="3357256"/>
            <a:ext cx="876300" cy="1411932"/>
            <a:chOff x="5962650" y="3333750"/>
            <a:chExt cx="876300" cy="1411932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5962650" y="3333750"/>
              <a:ext cx="876300" cy="609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962650" y="3943651"/>
              <a:ext cx="0" cy="8020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5476876" y="3336275"/>
            <a:ext cx="876300" cy="1411932"/>
            <a:chOff x="5962650" y="3333750"/>
            <a:chExt cx="876300" cy="1411932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962650" y="3333750"/>
              <a:ext cx="876300" cy="609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962650" y="3943651"/>
              <a:ext cx="0" cy="8020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676777" y="3333750"/>
            <a:ext cx="876300" cy="1411932"/>
            <a:chOff x="5962650" y="3333750"/>
            <a:chExt cx="876300" cy="1411932"/>
          </a:xfrm>
        </p:grpSpPr>
        <p:cxnSp>
          <p:nvCxnSpPr>
            <p:cNvPr id="39" name="Straight Arrow Connector 38"/>
            <p:cNvCxnSpPr/>
            <p:nvPr/>
          </p:nvCxnSpPr>
          <p:spPr>
            <a:xfrm flipV="1">
              <a:off x="5962650" y="3333750"/>
              <a:ext cx="876300" cy="6099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962650" y="3943651"/>
              <a:ext cx="0" cy="8020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7600948" y="2761501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 = 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88979" y="4864008"/>
            <a:ext cx="68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0.64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653214" y="2754354"/>
            <a:ext cx="87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 = 3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774579" y="4825720"/>
            <a:ext cx="63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0.58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967413" y="2761501"/>
            <a:ext cx="98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 = 4</a:t>
            </a:r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157788" y="4832408"/>
            <a:ext cx="63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51813" y="2763420"/>
            <a:ext cx="10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 = 5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388646" y="4849268"/>
            <a:ext cx="98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0.50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9600" y="6266340"/>
            <a:ext cx="9439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</a:t>
            </a:r>
            <a:r>
              <a:rPr lang="en-US" dirty="0" err="1"/>
              <a:t>plot_kmeans_silhouette_analysis.html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3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tson Health Theme - Wide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atson Health Theme - Wide" id="{89CA2E17-6704-4E24-9D8D-9F0A339C4555}" vid="{621B2928-6338-46EF-B2E9-620A1C31B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 Health Theme - Wide</Template>
  <TotalTime>13883</TotalTime>
  <Words>532</Words>
  <Application>Microsoft Macintosh PowerPoint</Application>
  <PresentationFormat>Widescreen</PresentationFormat>
  <Paragraphs>163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Cambria Math</vt:lpstr>
      <vt:lpstr>Helvetica Neue Thin</vt:lpstr>
      <vt:lpstr>MS PGothic</vt:lpstr>
      <vt:lpstr>ＭＳ Ｐゴシック</vt:lpstr>
      <vt:lpstr>ヒラギノ角ゴ Pro W3</vt:lpstr>
      <vt:lpstr>Arial</vt:lpstr>
      <vt:lpstr>Watson Health Theme - Wide</vt:lpstr>
      <vt:lpstr>PowerPoint Presentation</vt:lpstr>
      <vt:lpstr>Agenda</vt:lpstr>
      <vt:lpstr>Methodology</vt:lpstr>
      <vt:lpstr>Introduction to K-means</vt:lpstr>
      <vt:lpstr>Introduction to K-means</vt:lpstr>
      <vt:lpstr>Update</vt:lpstr>
      <vt:lpstr>Feature Selection</vt:lpstr>
      <vt:lpstr>SJR over time</vt:lpstr>
      <vt:lpstr>K-means Modeling</vt:lpstr>
      <vt:lpstr>Results and Validation</vt:lpstr>
      <vt:lpstr>Results and Validation</vt:lpstr>
      <vt:lpstr>Results and Validation</vt:lpstr>
      <vt:lpstr>Results and Validation</vt:lpstr>
      <vt:lpstr>Results and Validation</vt:lpstr>
      <vt:lpstr>Results and Validation</vt:lpstr>
      <vt:lpstr>Future Work</vt:lpstr>
    </vt:vector>
  </TitlesOfParts>
  <Company>IBM Corporation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Li, Yuchen</cp:lastModifiedBy>
  <cp:revision>859</cp:revision>
  <cp:lastPrinted>2017-04-19T13:25:57Z</cp:lastPrinted>
  <dcterms:created xsi:type="dcterms:W3CDTF">2016-07-18T02:28:22Z</dcterms:created>
  <dcterms:modified xsi:type="dcterms:W3CDTF">2017-09-12T14:55:43Z</dcterms:modified>
</cp:coreProperties>
</file>